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8" r:id="rId17"/>
    <p:sldId id="274" r:id="rId18"/>
    <p:sldId id="275" r:id="rId19"/>
    <p:sldId id="276" r:id="rId20"/>
    <p:sldId id="277" r:id="rId21"/>
    <p:sldId id="279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4F5D0-EEB5-44E9-970D-B61B1236915E}" type="datetimeFigureOut">
              <a:rPr lang="ru-RU"/>
              <a:pPr>
                <a:defRPr/>
              </a:pPr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419C1-77E4-49DF-8102-F3C78F8740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9FCA8-5B9E-4237-B151-98DC38D1F8E3}" type="datetimeFigureOut">
              <a:rPr lang="ru-RU"/>
              <a:pPr>
                <a:defRPr/>
              </a:pPr>
              <a:t>18.10.2019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89613-81DF-4E03-8B9B-5524C0FB64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32C81-113B-4CD1-AE1A-8E2552E7B82D}" type="datetimeFigureOut">
              <a:rPr lang="ru-RU"/>
              <a:pPr>
                <a:defRPr/>
              </a:pPr>
              <a:t>18.10.2019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17325-5C5F-4B03-B577-40C18D7E00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9F34B-C5D4-4FF0-8A30-E3EBB42864F4}" type="datetimeFigureOut">
              <a:rPr lang="ru-RU"/>
              <a:pPr>
                <a:defRPr/>
              </a:pPr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3442D-D300-4AA7-B2A1-FFEFEAF47F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A7640-D26E-400D-9A9A-881650EE2290}" type="datetimeFigureOut">
              <a:rPr lang="ru-RU"/>
              <a:pPr>
                <a:defRPr/>
              </a:pPr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6F822-299C-473D-9F85-991ED141F1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BBB8C-0107-4E04-9BA4-9112D1B5428E}" type="datetimeFigureOut">
              <a:rPr lang="ru-RU"/>
              <a:pPr>
                <a:defRPr/>
              </a:pPr>
              <a:t>18.10.2019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977B3-91CD-4138-B12C-925F065C91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7C29D-C9BD-4FDD-8A13-23A8A1AB2FD0}" type="datetimeFigureOut">
              <a:rPr lang="ru-RU"/>
              <a:pPr>
                <a:defRPr/>
              </a:pPr>
              <a:t>18.10.2019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83550-B0DA-48E0-AC03-63A13B6FEA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39B58-7379-4850-9440-0FA709C9EF1A}" type="datetimeFigureOut">
              <a:rPr lang="ru-RU"/>
              <a:pPr>
                <a:defRPr/>
              </a:pPr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3D26E-DA3D-4BBB-AE09-D39A85A2FC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9FF71-5A96-40F0-84CE-9FDE45F45E06}" type="datetimeFigureOut">
              <a:rPr lang="ru-RU"/>
              <a:pPr>
                <a:defRPr/>
              </a:pPr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DFE10-2C34-409A-AC94-C121C8DA2A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B57DC-30DD-4F84-8E1B-62371B104E0C}" type="datetimeFigureOut">
              <a:rPr lang="ru-RU"/>
              <a:pPr>
                <a:defRPr/>
              </a:pPr>
              <a:t>18.10.2019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8F54E-7E14-4FA6-8932-0D4919C905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61D49-BFA7-49D6-AA8E-CC70B613377A}" type="datetimeFigureOut">
              <a:rPr lang="ru-RU"/>
              <a:pPr>
                <a:defRPr/>
              </a:pPr>
              <a:t>18.10.2019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DB6D3-7D0F-4B31-A42D-D42BE6F65E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6ABD0-B292-4D9D-A8BD-50851F3736A0}" type="datetimeFigureOut">
              <a:rPr lang="ru-RU"/>
              <a:pPr>
                <a:defRPr/>
              </a:pPr>
              <a:t>18.10.2019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A8DCA-60FC-40F5-9946-F9001F8841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A780A-0851-4D46-A5AF-CF4C5FBBD3CF}" type="datetimeFigureOut">
              <a:rPr lang="ru-RU"/>
              <a:pPr>
                <a:defRPr/>
              </a:pPr>
              <a:t>18.10.2019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326B5-EDAC-4CB4-AB26-C575AE16D7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3B14D5-AA8B-43C5-8FE4-288C2C56DA56}" type="datetimeFigureOut">
              <a:rPr lang="ru-RU"/>
              <a:pPr>
                <a:defRPr/>
              </a:pPr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0D27D0-0AFD-4C2E-9B49-E1151A91AF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  <p:sldLayoutId id="2147483653" r:id="rId12"/>
    <p:sldLayoutId id="214748365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 txBox="1">
            <a:spLocks/>
          </p:cNvSpPr>
          <p:nvPr/>
        </p:nvSpPr>
        <p:spPr bwMode="auto">
          <a:xfrm>
            <a:off x="1258888" y="1052513"/>
            <a:ext cx="72739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6000">
                <a:solidFill>
                  <a:srgbClr val="953735"/>
                </a:solidFill>
                <a:latin typeface="Times New Roman" pitchFamily="18" charset="0"/>
              </a:rPr>
              <a:t>Готовимся вместе к ОГЭ</a:t>
            </a:r>
          </a:p>
        </p:txBody>
      </p:sp>
      <p:sp>
        <p:nvSpPr>
          <p:cNvPr id="1536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938" y="3716338"/>
            <a:ext cx="3992562" cy="26892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z="3500" i="1" dirty="0" smtClean="0">
                <a:solidFill>
                  <a:schemeClr val="tx1"/>
                </a:solidFill>
                <a:cs typeface="Times New Roman" pitchFamily="18" charset="0"/>
              </a:rPr>
              <a:t>Родительское собрание в 9 классе</a:t>
            </a:r>
          </a:p>
          <a:p>
            <a:pPr eaLnBrk="1" hangingPunct="1">
              <a:spcBef>
                <a:spcPct val="0"/>
              </a:spcBef>
            </a:pPr>
            <a:endParaRPr lang="ru-RU" sz="3500" i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sz="2000" i="1" dirty="0" smtClean="0">
                <a:solidFill>
                  <a:schemeClr val="tx1"/>
                </a:solidFill>
                <a:cs typeface="Times New Roman" pitchFamily="18" charset="0"/>
              </a:rPr>
              <a:t>Классный руководитель: </a:t>
            </a:r>
          </a:p>
          <a:p>
            <a:pPr eaLnBrk="1" hangingPunct="1">
              <a:spcBef>
                <a:spcPct val="0"/>
              </a:spcBef>
            </a:pPr>
            <a:r>
              <a:rPr lang="ru-RU" sz="2000" i="1" dirty="0" smtClean="0">
                <a:solidFill>
                  <a:schemeClr val="tx1"/>
                </a:solidFill>
                <a:cs typeface="Times New Roman" pitchFamily="18" charset="0"/>
              </a:rPr>
              <a:t>Зайналбекова М.А.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6626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smtClean="0">
                <a:solidFill>
                  <a:schemeClr val="tx2"/>
                </a:solidFill>
              </a:rPr>
              <a:t>Всё, что не входит в спецификацию КИМ ОГЭ по предмету, иметь и использовать на экзамене запрещено, в том числе: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smtClean="0">
                <a:solidFill>
                  <a:schemeClr val="tx2"/>
                </a:solidFill>
              </a:rPr>
              <a:t>мобильные телефоны или иные средства связи;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smtClean="0">
                <a:solidFill>
                  <a:schemeClr val="tx2"/>
                </a:solidFill>
              </a:rPr>
              <a:t>любые электронно-вычислительные устройства;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smtClean="0">
                <a:solidFill>
                  <a:schemeClr val="tx2"/>
                </a:solidFill>
              </a:rPr>
              <a:t>фото, аудио и видеоаппаратуру;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smtClean="0">
                <a:solidFill>
                  <a:schemeClr val="tx2"/>
                </a:solidFill>
              </a:rPr>
              <a:t>справочные материалы и письменные заметки;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smtClean="0">
                <a:solidFill>
                  <a:schemeClr val="tx2"/>
                </a:solidFill>
              </a:rPr>
              <a:t>иные средства хранения и передачи информации.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smtClean="0">
                <a:solidFill>
                  <a:schemeClr val="tx2"/>
                </a:solidFill>
              </a:rPr>
              <a:t>При нарушении этих правил и отказе в их соблюдении организаторы совместно с уполномоченным представителем ГЭК вправе удалить участника ОГЭ с экзамена с внесением записи в протокол проведения экзамена в аудитории с указанием причины удаления. На бланках и в пропуске проставляется метка о факте удаления с экзамена.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ru-RU" sz="18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hlink"/>
                </a:solidFill>
              </a:rPr>
              <a:t>Продолжительность экзамена</a:t>
            </a:r>
          </a:p>
        </p:txBody>
      </p:sp>
      <p:sp>
        <p:nvSpPr>
          <p:cNvPr id="2765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smtClean="0">
                <a:solidFill>
                  <a:schemeClr val="tx2"/>
                </a:solidFill>
              </a:rPr>
              <a:t>Участники ОГЭ, досрочно завершившие выполнение экзаменационной работы, могут покинуть ППЭ. Организаторы принимают у них все экзаменационные материалы.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>
                <a:solidFill>
                  <a:schemeClr val="tx2"/>
                </a:solidFill>
              </a:rPr>
              <a:t>В 2017 году для сдачи ОГЭ отводится следующее количество времени для каждого предмета: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800" smtClean="0">
                <a:solidFill>
                  <a:srgbClr val="FF0000"/>
                </a:solidFill>
              </a:rPr>
              <a:t>РУССКИЯ ЯЗЫК-235 мин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800" smtClean="0">
                <a:solidFill>
                  <a:srgbClr val="FF0000"/>
                </a:solidFill>
              </a:rPr>
              <a:t>МАТЕМАТИКА-235 мин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800" smtClean="0">
                <a:solidFill>
                  <a:srgbClr val="FF0000"/>
                </a:solidFill>
              </a:rPr>
              <a:t>ИНФОРМАТИКА-150 мин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800" smtClean="0">
                <a:solidFill>
                  <a:srgbClr val="FF0000"/>
                </a:solidFill>
              </a:rPr>
              <a:t>ОБЩЕСТВОЗНАНИЕ-180 мин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867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ru-RU" sz="4800" smtClean="0">
                <a:solidFill>
                  <a:schemeClr val="tx2"/>
                </a:solidFill>
              </a:rPr>
              <a:t>Результаты ГИА признаются удовлетворительными, если участник ГИА набрал количество баллов не ниже минимального, определяемым Рособрнадзором.</a:t>
            </a:r>
          </a:p>
          <a:p>
            <a:pPr eaLnBrk="1" hangingPunct="1">
              <a:lnSpc>
                <a:spcPct val="80000"/>
              </a:lnSpc>
            </a:pPr>
            <a:endParaRPr lang="ru-RU" sz="31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66688"/>
            <a:ext cx="8064500" cy="6545262"/>
          </a:xfrm>
        </p:spPr>
      </p:pic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12738"/>
            <a:ext cx="8064500" cy="654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33375"/>
            <a:ext cx="80645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33375"/>
            <a:ext cx="80645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333375"/>
            <a:ext cx="8229600" cy="5903913"/>
          </a:xfrm>
        </p:spPr>
      </p:pic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33375"/>
            <a:ext cx="8229600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37189" y="620688"/>
            <a:ext cx="6512511" cy="1143000"/>
          </a:xfrm>
        </p:spPr>
        <p:txBody>
          <a:bodyPr rtlCol="0" anchor="t">
            <a:normAutofit fontScale="90000"/>
          </a:bodyPr>
          <a:lstStyle/>
          <a:p>
            <a:pPr marL="320040" indent="-320040" algn="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r>
              <a:rPr lang="ru-RU" sz="46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ИНФОРМАТИКА и ИКТ</a:t>
            </a:r>
            <a:br>
              <a:rPr lang="ru-RU" sz="46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</a:br>
            <a:endParaRPr lang="ru-RU" sz="46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2770" name="Прямоугольник 3"/>
          <p:cNvSpPr>
            <a:spLocks noChangeArrowheads="1"/>
          </p:cNvSpPr>
          <p:nvPr/>
        </p:nvSpPr>
        <p:spPr bwMode="auto">
          <a:xfrm>
            <a:off x="827088" y="1939925"/>
            <a:ext cx="70580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>
                <a:latin typeface="Trebuchet MS" pitchFamily="34" charset="0"/>
              </a:rPr>
              <a:t>Максимальное количество баллов, которое может получить экзаменуемый за</a:t>
            </a:r>
          </a:p>
          <a:p>
            <a:r>
              <a:rPr lang="ru-RU" sz="1800">
                <a:latin typeface="Trebuchet MS" pitchFamily="34" charset="0"/>
              </a:rPr>
              <a:t>выполнение всей экзаменационной работы, – 22 балла.</a:t>
            </a:r>
          </a:p>
        </p:txBody>
      </p:sp>
      <p:graphicFrame>
        <p:nvGraphicFramePr>
          <p:cNvPr id="48157" name="Group 29"/>
          <p:cNvGraphicFramePr>
            <a:graphicFrameLocks noGrp="1"/>
          </p:cNvGraphicFramePr>
          <p:nvPr/>
        </p:nvGraphicFramePr>
        <p:xfrm>
          <a:off x="539750" y="3141663"/>
          <a:ext cx="8280400" cy="2549526"/>
        </p:xfrm>
        <a:graphic>
          <a:graphicData uri="http://schemas.openxmlformats.org/drawingml/2006/table">
            <a:tbl>
              <a:tblPr/>
              <a:tblGrid>
                <a:gridCol w="1865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5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57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39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Отметка по пятибалльный шкале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«2»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«3»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«4»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«5»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9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Общий балл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5-11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12-17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18-22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379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3795" name="Picture 5" descr="sovety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692150"/>
            <a:ext cx="7056437" cy="535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5" descr="sovety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692150"/>
            <a:ext cx="7056437" cy="535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accent2"/>
                </a:solidFill>
              </a:rPr>
              <a:t>Простые советы:</a:t>
            </a:r>
          </a:p>
        </p:txBody>
      </p:sp>
      <p:sp>
        <p:nvSpPr>
          <p:cNvPr id="34818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z="2800" smtClean="0">
                <a:solidFill>
                  <a:schemeClr val="tx2"/>
                </a:solidFill>
              </a:rPr>
              <a:t>Не повышайте тревожность ребенка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smtClean="0">
                <a:solidFill>
                  <a:schemeClr val="tx2"/>
                </a:solidFill>
              </a:rPr>
              <a:t>    накануне экзаменов- это может отрицательно сказаться на результате. Ребенку всегда передается волнение родителей, и если взрослые в ответственный момент не могут справиться со своими эмоциями,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smtClean="0">
                <a:solidFill>
                  <a:schemeClr val="tx2"/>
                </a:solidFill>
              </a:rPr>
              <a:t>то ребенок в силу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smtClean="0">
                <a:solidFill>
                  <a:schemeClr val="tx2"/>
                </a:solidFill>
              </a:rPr>
              <a:t> возрастных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smtClean="0">
                <a:solidFill>
                  <a:schemeClr val="tx2"/>
                </a:solidFill>
              </a:rPr>
              <a:t>особенностей может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smtClean="0">
                <a:solidFill>
                  <a:schemeClr val="tx2"/>
                </a:solidFill>
              </a:rPr>
              <a:t> эмоционально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smtClean="0">
                <a:solidFill>
                  <a:schemeClr val="tx2"/>
                </a:solidFill>
              </a:rPr>
              <a:t>«сорваться».</a:t>
            </a:r>
          </a:p>
          <a:p>
            <a:pPr eaLnBrk="1" hangingPunct="1"/>
            <a:endParaRPr lang="ru-RU" smtClean="0">
              <a:solidFill>
                <a:schemeClr val="tx2"/>
              </a:solidFill>
            </a:endParaRPr>
          </a:p>
        </p:txBody>
      </p:sp>
      <p:pic>
        <p:nvPicPr>
          <p:cNvPr id="34819" name="Picture 5" descr="mladshui_sholni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3573463"/>
            <a:ext cx="4537075" cy="298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hlink"/>
                </a:solidFill>
              </a:rPr>
              <a:t>Простые советы:</a:t>
            </a:r>
          </a:p>
        </p:txBody>
      </p:sp>
      <p:sp>
        <p:nvSpPr>
          <p:cNvPr id="3584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</a:rPr>
              <a:t>Не тревожьтесь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>
                <a:solidFill>
                  <a:schemeClr val="tx2"/>
                </a:solidFill>
              </a:rPr>
              <a:t>об оценке, которую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>
                <a:solidFill>
                  <a:schemeClr val="tx2"/>
                </a:solidFill>
              </a:rPr>
              <a:t>ребенок получит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>
                <a:solidFill>
                  <a:schemeClr val="tx2"/>
                </a:solidFill>
              </a:rPr>
              <a:t>на экзамене, и не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dirty="0" smtClean="0">
                <a:solidFill>
                  <a:schemeClr val="tx2"/>
                </a:solidFill>
              </a:rPr>
              <a:t>критикуйте ребенка после экзамена. Внушайте ребенку мысль, что полученная оценка не является совершенным измерением его возможностей</a:t>
            </a:r>
          </a:p>
        </p:txBody>
      </p:sp>
      <p:pic>
        <p:nvPicPr>
          <p:cNvPr id="35843" name="Picture 5" descr="mini_Novyiy_risunok__14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1025" y="1412875"/>
            <a:ext cx="4752975" cy="253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 txBox="1">
            <a:spLocks/>
          </p:cNvSpPr>
          <p:nvPr/>
        </p:nvSpPr>
        <p:spPr bwMode="auto">
          <a:xfrm>
            <a:off x="539750" y="692150"/>
            <a:ext cx="80645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6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Количество экзаменов </a:t>
            </a:r>
          </a:p>
          <a:p>
            <a:pPr algn="ctr"/>
            <a:r>
              <a:rPr lang="ru-RU" sz="2800" u="sng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Обязательные предметы:</a:t>
            </a:r>
          </a:p>
          <a:p>
            <a:pPr algn="ctr"/>
            <a:r>
              <a:rPr lang="ru-RU" sz="28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Русский язык</a:t>
            </a:r>
          </a:p>
          <a:p>
            <a:pPr algn="ctr"/>
            <a:r>
              <a:rPr lang="ru-RU" sz="28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Математика </a:t>
            </a:r>
          </a:p>
          <a:p>
            <a:pPr algn="ctr"/>
            <a:r>
              <a:rPr lang="ru-RU" sz="2400" b="1" i="1">
                <a:solidFill>
                  <a:schemeClr val="hlink"/>
                </a:solidFill>
                <a:latin typeface="Times New Roman" pitchFamily="18" charset="0"/>
              </a:rPr>
              <a:t>2 предмета по выбору</a:t>
            </a:r>
            <a:r>
              <a:rPr lang="ru-RU" sz="2400" b="1" i="1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  <a:p>
            <a:pPr algn="ctr"/>
            <a:r>
              <a:rPr lang="ru-RU" sz="2400" i="1">
                <a:solidFill>
                  <a:schemeClr val="tx2"/>
                </a:solidFill>
                <a:latin typeface="Times New Roman" pitchFamily="18" charset="0"/>
              </a:rPr>
              <a:t>(физика, химия, биология, история, география, информатика и ИКТ, иностранные языки, обществознание, литература)</a:t>
            </a:r>
          </a:p>
          <a:p>
            <a:pPr algn="ctr"/>
            <a:endParaRPr lang="ru-RU" sz="2400" i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>
                <a:solidFill>
                  <a:srgbClr val="C00000"/>
                </a:solidFill>
              </a:rPr>
              <a:t>Аттестат = успешные результаты ГИА по четырем  учебным предметам (обязательные  и предметы по выбору)</a:t>
            </a:r>
          </a:p>
          <a:p>
            <a:pPr algn="ctr"/>
            <a:r>
              <a:rPr lang="ru-RU" sz="2000" i="1">
                <a:solidFill>
                  <a:schemeClr val="tx2"/>
                </a:solidFill>
              </a:rPr>
              <a:t>Пересдача не более двух неудовлетворительных результатов по всем учебным предметам</a:t>
            </a:r>
            <a:endParaRPr lang="ru-RU" sz="2000" b="1" i="1">
              <a:solidFill>
                <a:schemeClr val="tx2"/>
              </a:solidFill>
            </a:endParaRPr>
          </a:p>
          <a:p>
            <a:pPr algn="ctr"/>
            <a:endParaRPr lang="ru-RU" sz="2000" i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i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accent2"/>
                </a:solidFill>
              </a:rPr>
              <a:t>Простые советы:</a:t>
            </a:r>
          </a:p>
        </p:txBody>
      </p:sp>
      <p:sp>
        <p:nvSpPr>
          <p:cNvPr id="36866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z="2800" smtClean="0">
                <a:solidFill>
                  <a:schemeClr val="tx2"/>
                </a:solidFill>
              </a:rPr>
              <a:t>Наблюдайте за самочувствием ребенка, никто, кроме Вас, не сможет во время заметить и предотвратить ухудшение состояния ребенка, связанное с переутомлением. Контролируйте  режим подготовки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800" smtClean="0">
                <a:solidFill>
                  <a:schemeClr val="tx2"/>
                </a:solidFill>
              </a:rPr>
              <a:t>ребенка, не допускайте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800" smtClean="0">
                <a:solidFill>
                  <a:schemeClr val="tx2"/>
                </a:solidFill>
              </a:rPr>
              <a:t> перегрузок, объясните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800" smtClean="0">
                <a:solidFill>
                  <a:schemeClr val="tx2"/>
                </a:solidFill>
              </a:rPr>
              <a:t> ему, что он обязательно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800" smtClean="0">
                <a:solidFill>
                  <a:schemeClr val="tx2"/>
                </a:solidFill>
              </a:rPr>
              <a:t> должен чередовать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800" smtClean="0">
                <a:solidFill>
                  <a:schemeClr val="tx2"/>
                </a:solidFill>
              </a:rPr>
              <a:t>занятия с отдыхом.</a:t>
            </a:r>
          </a:p>
          <a:p>
            <a:pPr eaLnBrk="1" hangingPunct="1">
              <a:buFont typeface="Wingdings" pitchFamily="2" charset="2"/>
              <a:buChar char="Ø"/>
            </a:pPr>
            <a:endParaRPr lang="ru-RU" smtClean="0">
              <a:solidFill>
                <a:schemeClr val="tx2"/>
              </a:solidFill>
            </a:endParaRPr>
          </a:p>
        </p:txBody>
      </p:sp>
      <p:pic>
        <p:nvPicPr>
          <p:cNvPr id="36867" name="Picture 5" descr="i?id=5ad07a0f3e935a39f8328a2eceeae7ce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068638"/>
            <a:ext cx="4284662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9156" name="Picture 6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989138"/>
            <a:ext cx="8229600" cy="28019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ChangeArrowheads="1"/>
          </p:cNvSpPr>
          <p:nvPr/>
        </p:nvSpPr>
        <p:spPr bwMode="auto">
          <a:xfrm>
            <a:off x="1692275" y="692150"/>
            <a:ext cx="6840538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</a:rPr>
              <a:t>ОГЭ по всем учебным предметам начинается в </a:t>
            </a:r>
            <a:r>
              <a:rPr lang="ru-RU" sz="2800" dirty="0">
                <a:solidFill>
                  <a:schemeClr val="hlink"/>
                </a:solidFill>
              </a:rPr>
              <a:t>10.00</a:t>
            </a:r>
            <a:r>
              <a:rPr lang="ru-RU" sz="2800" dirty="0">
                <a:solidFill>
                  <a:schemeClr val="tx2"/>
                </a:solidFill>
              </a:rPr>
              <a:t> по местному времени. В день экзамена участник ОГЭ прибывает в ППЭ не позднее </a:t>
            </a:r>
            <a:r>
              <a:rPr lang="ru-RU" sz="2800" dirty="0">
                <a:solidFill>
                  <a:schemeClr val="hlink"/>
                </a:solidFill>
              </a:rPr>
              <a:t>9.15</a:t>
            </a:r>
            <a:r>
              <a:rPr lang="ru-RU" sz="2800" dirty="0">
                <a:solidFill>
                  <a:schemeClr val="tx2"/>
                </a:solidFill>
              </a:rPr>
              <a:t> по местному времени.</a:t>
            </a:r>
          </a:p>
          <a:p>
            <a:r>
              <a:rPr lang="ru-RU" sz="2800" dirty="0">
                <a:solidFill>
                  <a:schemeClr val="tx2"/>
                </a:solidFill>
              </a:rPr>
              <a:t>Допуск в ППЭ осуществляется при наличии у участников документов, удостоверяющих личность, и при наличии их в списках распределения в данный ППЭ.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482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chemeClr val="tx2"/>
                </a:solidFill>
              </a:rPr>
              <a:t>Если участник ОГЭ опоздал на экзамен, он допускается к сдаче ОГЭ в установленном порядке, при этом время окончания экзамена не продлевается, повторный общий инструктаж не проводится. Организаторы предоставляют необходимую информацию для заполнения полей бланков ОГЭ.</a:t>
            </a:r>
          </a:p>
          <a:p>
            <a:pPr eaLnBrk="1" hangingPunct="1"/>
            <a:r>
              <a:rPr lang="ru-RU" sz="2800" smtClean="0">
                <a:solidFill>
                  <a:schemeClr val="tx2"/>
                </a:solidFill>
              </a:rPr>
              <a:t>Повторно к участию в ОГЭ по данному учебному предмету в дополнительные сроки указанный участник может быть допущен только по решению председателя ГЭК.</a:t>
            </a:r>
          </a:p>
          <a:p>
            <a:pPr eaLnBrk="1" hangingPunct="1"/>
            <a:endParaRPr lang="ru-RU" sz="28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hlink"/>
                </a:solidFill>
              </a:rPr>
              <a:t>Запрещено!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600" smtClean="0">
                <a:solidFill>
                  <a:schemeClr val="tx2"/>
                </a:solidFill>
              </a:rPr>
              <a:t>В день проведения экзамена (в период с момента входа в ППЭ и до окончания экзамена) участникам запрещается иметь при себе средства связи, электронно-вычислительную технику, фото-, аудио- и видеоаппаратуру, справочные материалы, письменные заметки и иные средства хранения и передачи информации, выносить из аудитории письменные заметки и иные средства хранения и передачи информации. Из ППЭ запрещается выносить экзаменационные материалы, в том числе КИМ и черновики на бумажном или электронном носителях, фотографировать экзаменационные материалы.</a:t>
            </a:r>
          </a:p>
          <a:p>
            <a:pPr eaLnBrk="1" hangingPunct="1">
              <a:lnSpc>
                <a:spcPct val="80000"/>
              </a:lnSpc>
            </a:pPr>
            <a:endParaRPr lang="ru-RU" sz="26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20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hlink"/>
                </a:solidFill>
              </a:rPr>
              <a:t>Можно иметь при себе: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mtClean="0">
                <a:solidFill>
                  <a:schemeClr val="tx2"/>
                </a:solidFill>
              </a:rPr>
              <a:t>Рекомендуется взять с собой только необходимые вещи: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mtClean="0">
                <a:solidFill>
                  <a:schemeClr val="tx2"/>
                </a:solidFill>
              </a:rPr>
              <a:t>паспорт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mtClean="0">
                <a:solidFill>
                  <a:schemeClr val="tx2"/>
                </a:solidFill>
              </a:rPr>
              <a:t>Гелевая  ручка с чернилами черного цвета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mtClean="0">
                <a:solidFill>
                  <a:schemeClr val="tx2"/>
                </a:solidFill>
              </a:rPr>
              <a:t>Разрешенные средства обучения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mtClean="0">
                <a:solidFill>
                  <a:schemeClr val="tx2"/>
                </a:solidFill>
              </a:rPr>
              <a:t>Иные вещи участники ОГЭ обязаны оставить в специально разрешенном месте для хранения личных вещей до входа в ППЭ</a:t>
            </a:r>
          </a:p>
          <a:p>
            <a:pPr eaLnBrk="1" hangingPunct="1">
              <a:lnSpc>
                <a:spcPct val="80000"/>
              </a:lnSpc>
            </a:pPr>
            <a:endParaRPr lang="ru-RU" sz="26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3554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800" smtClean="0">
                <a:solidFill>
                  <a:schemeClr val="tx2"/>
                </a:solidFill>
              </a:rPr>
              <a:t>Участники ОГЭ занимают рабочие места в аудитории в соответствие со списками распределения. Изменение рабочего места запрещено.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800" smtClean="0">
                <a:solidFill>
                  <a:schemeClr val="tx2"/>
                </a:solidFill>
              </a:rPr>
              <a:t>Во время экзамена запрещено общаться друг с другом, свободно перемещаться по аудитории и ППЭ, выходить из аудитории без разрешения организатора.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800" smtClean="0">
                <a:solidFill>
                  <a:schemeClr val="tx2"/>
                </a:solidFill>
              </a:rPr>
              <a:t>При выходе из аудитории во время экзамена участник ОГЭ должен оставить экзаменационные материалы, черновики и письменные принадлежности на рабочем столе.</a:t>
            </a:r>
          </a:p>
          <a:p>
            <a:pPr eaLnBrk="1" hangingPunct="1">
              <a:lnSpc>
                <a:spcPct val="90000"/>
              </a:lnSpc>
            </a:pPr>
            <a:endParaRPr lang="ru-RU" sz="28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hlink"/>
                </a:solidFill>
              </a:rPr>
              <a:t>Внимание!</a:t>
            </a:r>
          </a:p>
        </p:txBody>
      </p:sp>
      <p:sp>
        <p:nvSpPr>
          <p:cNvPr id="2457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smtClean="0">
                <a:solidFill>
                  <a:schemeClr val="tx2"/>
                </a:solidFill>
              </a:rPr>
              <a:t>Участники ОГЭ, допустивших нарушение указанных требований или нарушения Порядка проведения государственной итоговой аттестации, удаляются с экзамена.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>
                <a:solidFill>
                  <a:schemeClr val="tx2"/>
                </a:solidFill>
              </a:rPr>
              <a:t>Если факт нарушения подтверждается, председатель ГЭК принимает решение об аннулировании результатов участника ОГЭ по соответствующему учебному предмету.</a:t>
            </a:r>
          </a:p>
          <a:p>
            <a:pPr eaLnBrk="1" hangingPunct="1">
              <a:lnSpc>
                <a:spcPct val="80000"/>
              </a:lnSpc>
            </a:pPr>
            <a:endParaRPr lang="ru-RU" sz="28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solidFill>
                  <a:schemeClr val="hlink"/>
                </a:solidFill>
              </a:rPr>
              <a:t>Чем можно пользоваться на экзамене:</a:t>
            </a:r>
          </a:p>
        </p:txBody>
      </p:sp>
      <p:sp>
        <p:nvSpPr>
          <p:cNvPr id="2560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b="1" smtClean="0">
                <a:solidFill>
                  <a:srgbClr val="FF0000"/>
                </a:solidFill>
              </a:rPr>
              <a:t>РУССКИЙ ЯЗЫК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800" b="1" smtClean="0">
                <a:solidFill>
                  <a:schemeClr val="tx2"/>
                </a:solidFill>
              </a:rPr>
              <a:t>Разрешается использовать орфографические словари.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b="1" smtClean="0">
                <a:solidFill>
                  <a:srgbClr val="FF0000"/>
                </a:solidFill>
              </a:rPr>
              <a:t>МАТЕМАТИКА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800" b="1" smtClean="0">
                <a:solidFill>
                  <a:schemeClr val="tx2"/>
                </a:solidFill>
              </a:rPr>
              <a:t>Разрешается пользоваться линейкой.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800" b="1" smtClean="0">
                <a:solidFill>
                  <a:schemeClr val="tx2"/>
                </a:solidFill>
              </a:rPr>
              <a:t>Справочные материалы, которые можно использовать во время экзамена, выдаются каждому участнику ОГЭ вместе с текстом его экзаменационной работы.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ru-RU" sz="2800" smtClean="0">
              <a:solidFill>
                <a:schemeClr val="tx2"/>
              </a:solidFill>
            </a:endParaRPr>
          </a:p>
          <a:p>
            <a:pPr eaLnBrk="1" hangingPunct="1"/>
            <a:endParaRPr lang="ru-RU" sz="28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801</Words>
  <Application>Microsoft Office PowerPoint</Application>
  <PresentationFormat>Экран (4:3)</PresentationFormat>
  <Paragraphs>88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Georgia</vt:lpstr>
      <vt:lpstr>Times New Roman</vt:lpstr>
      <vt:lpstr>Trebuchet 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Запрещено!</vt:lpstr>
      <vt:lpstr>Можно иметь при себе:</vt:lpstr>
      <vt:lpstr>Презентация PowerPoint</vt:lpstr>
      <vt:lpstr>Внимание!</vt:lpstr>
      <vt:lpstr>Чем можно пользоваться на экзамене:</vt:lpstr>
      <vt:lpstr>Презентация PowerPoint</vt:lpstr>
      <vt:lpstr>Продолжительность экзамена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ИНФОРМАТИКА и ИКТ </vt:lpstr>
      <vt:lpstr>Презентация PowerPoint</vt:lpstr>
      <vt:lpstr>Простые советы:</vt:lpstr>
      <vt:lpstr>Простые советы:</vt:lpstr>
      <vt:lpstr>Простые советы: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1</cp:lastModifiedBy>
  <cp:revision>9</cp:revision>
  <dcterms:created xsi:type="dcterms:W3CDTF">2013-08-20T23:50:31Z</dcterms:created>
  <dcterms:modified xsi:type="dcterms:W3CDTF">2019-10-18T12:10:29Z</dcterms:modified>
</cp:coreProperties>
</file>